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464" r:id="rId3"/>
    <p:sldId id="598" r:id="rId4"/>
    <p:sldId id="596" r:id="rId5"/>
    <p:sldId id="597" r:id="rId6"/>
    <p:sldId id="591" r:id="rId7"/>
    <p:sldId id="599" r:id="rId8"/>
    <p:sldId id="600" r:id="rId9"/>
    <p:sldId id="592" r:id="rId10"/>
    <p:sldId id="593" r:id="rId11"/>
    <p:sldId id="59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>
      <p:cViewPr>
        <p:scale>
          <a:sx n="86" d="100"/>
          <a:sy n="86" d="100"/>
        </p:scale>
        <p:origin x="-522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8" d="100"/>
        <a:sy n="10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 /><Relationship Id="rId13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7" Type="http://schemas.openxmlformats.org/officeDocument/2006/relationships/slide" Target="slides/slide5.xml" /><Relationship Id="rId12" Type="http://schemas.openxmlformats.org/officeDocument/2006/relationships/slide" Target="slides/slide10.xml" /><Relationship Id="rId17" Type="http://schemas.openxmlformats.org/officeDocument/2006/relationships/tableStyles" Target="tableStyles.xml" /><Relationship Id="rId2" Type="http://schemas.openxmlformats.org/officeDocument/2006/relationships/slideMaster" Target="slideMasters/slideMaster2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slide" Target="slides/slide9.xml" /><Relationship Id="rId5" Type="http://schemas.openxmlformats.org/officeDocument/2006/relationships/slide" Target="slides/slide3.xml" /><Relationship Id="rId15" Type="http://schemas.openxmlformats.org/officeDocument/2006/relationships/viewProps" Target="viewProps.xml" /><Relationship Id="rId10" Type="http://schemas.openxmlformats.org/officeDocument/2006/relationships/slide" Target="slides/slide8.xml" /><Relationship Id="rId4" Type="http://schemas.openxmlformats.org/officeDocument/2006/relationships/slide" Target="slides/slide2.xml" /><Relationship Id="rId9" Type="http://schemas.openxmlformats.org/officeDocument/2006/relationships/slide" Target="slides/slide7.xml" /><Relationship Id="rId1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E0911-F405-4E7D-87C9-3014CA901C11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DE162-8469-4450-9DAA-38AA78E718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63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67137-6D9D-4381-B56E-A742689E3338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839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96B0-47CF-4FCF-98A4-2F45AC919C31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485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C2956-4A44-4E1F-9156-043605261D13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173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67137-6D9D-4381-B56E-A742689E3338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288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424F-7826-4B85-95F6-B3C863FF8013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682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14C9A-68AC-4E33-926E-BDC70840E936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961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594C-2558-49BF-8E75-E4B6D281A3DB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318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03742-DC80-4050-A156-65297BA93DFD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429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ECB3-DA65-4F09-A8C0-EA2FC9A30996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06144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F5C0C-5BC8-4BCF-9E7E-9A511B4D4462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00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5F4A-7CF1-4E5E-8C75-9E9F8145F97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45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424F-7826-4B85-95F6-B3C863FF8013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8066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ED160-87CA-457B-A768-4A698DC3F4DA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085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96B0-47CF-4FCF-98A4-2F45AC919C31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9011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C2956-4A44-4E1F-9156-043605261D13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829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14C9A-68AC-4E33-926E-BDC70840E936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163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594C-2558-49BF-8E75-E4B6D281A3DB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33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03742-DC80-4050-A156-65297BA93DFD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58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1ECB3-DA65-4F09-A8C0-EA2FC9A30996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102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F5C0C-5BC8-4BCF-9E7E-9A511B4D4462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245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5F4A-7CF1-4E5E-8C75-9E9F8145F97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33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ED160-87CA-457B-A768-4A698DC3F4DA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42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9FA3659-76AC-4E18-992A-83FE03924A7B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242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9FA3659-76AC-4E18-992A-83FE03924A7B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3/13/2025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46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3.jpeg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36CBB5-4A45-BA6B-F656-1A8723A59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8574" y="2237379"/>
            <a:ext cx="8159899" cy="841772"/>
          </a:xfrm>
          <a:ln>
            <a:solidFill>
              <a:srgbClr val="00B050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MCQ</a:t>
            </a:r>
            <a:endParaRPr lang="ar-SA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عنوان فرعي 2">
            <a:extLst>
              <a:ext uri="{FF2B5EF4-FFF2-40B4-BE49-F238E27FC236}">
                <a16:creationId xmlns:a16="http://schemas.microsoft.com/office/drawing/2014/main" id="{3ECE018C-C1DC-2C9D-5204-B7E75739B0B6}"/>
              </a:ext>
            </a:extLst>
          </p:cNvPr>
          <p:cNvSpPr txBox="1">
            <a:spLocks/>
          </p:cNvSpPr>
          <p:nvPr/>
        </p:nvSpPr>
        <p:spPr>
          <a:xfrm>
            <a:off x="5499161" y="3518325"/>
            <a:ext cx="4603410" cy="2574188"/>
          </a:xfrm>
          <a:prstGeom prst="rect">
            <a:avLst/>
          </a:prstGeom>
        </p:spPr>
        <p:txBody>
          <a:bodyPr vert="horz" lIns="68580" tIns="34290" rIns="68580" bIns="34290" rtlCol="1">
            <a:noAutofit/>
          </a:bodyPr>
          <a:lstStyle>
            <a:lvl1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 Supervised by</a:t>
            </a:r>
          </a:p>
          <a:p>
            <a:pPr marL="285750" indent="-285750"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Elkarmalawy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Helmy</a:t>
            </a:r>
          </a:p>
          <a:p>
            <a:pPr marL="285750" indent="-285750" algn="l" rt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</a:t>
            </a:r>
            <a:r>
              <a:rPr lang="ar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Heba Ahmed</a:t>
            </a:r>
          </a:p>
          <a:p>
            <a:pPr marL="285750" indent="-285750" rtl="0">
              <a:buFont typeface="Wingdings" panose="05000000000000000000" pitchFamily="2" charset="2"/>
              <a:buChar char="§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4FCDA4F2-7CF5-2A6E-F509-6534B3AEA1C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06" y="91550"/>
            <a:ext cx="1435894" cy="1317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6D0E66-48CF-96C9-9245-FDA5D9F663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551"/>
            <a:ext cx="1287338" cy="1317253"/>
          </a:xfrm>
          <a:prstGeom prst="rect">
            <a:avLst/>
          </a:prstGeom>
          <a:solidFill>
            <a:srgbClr val="DDDDDD"/>
          </a:solidFill>
          <a:ln w="9525" cap="rnd">
            <a:solidFill>
              <a:srgbClr val="800080"/>
            </a:solidFill>
            <a:prstDash val="sysDot"/>
            <a:miter lim="800000"/>
            <a:headEnd/>
            <a:tailEnd/>
          </a:ln>
        </p:spPr>
      </p:pic>
      <p:sp>
        <p:nvSpPr>
          <p:cNvPr id="8" name="TextBox 12">
            <a:extLst>
              <a:ext uri="{FF2B5EF4-FFF2-40B4-BE49-F238E27FC236}">
                <a16:creationId xmlns:a16="http://schemas.microsoft.com/office/drawing/2014/main" id="{96508E8A-B9B5-C6CB-C33C-0202C7F7DEE9}"/>
              </a:ext>
            </a:extLst>
          </p:cNvPr>
          <p:cNvSpPr txBox="1"/>
          <p:nvPr/>
        </p:nvSpPr>
        <p:spPr>
          <a:xfrm>
            <a:off x="152400" y="3473662"/>
            <a:ext cx="5880890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Prepared by:</a:t>
            </a:r>
          </a:p>
          <a:p>
            <a:pPr algn="l"/>
            <a:r>
              <a:rPr lang="ar-EG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Shimaa</a:t>
            </a:r>
            <a:r>
              <a:rPr lang="ar-E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Awad</a:t>
            </a:r>
            <a:r>
              <a:rPr lang="ar-E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ar-EG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Samar</a:t>
            </a:r>
            <a:r>
              <a:rPr lang="ar-E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Rady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Esraa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Saieed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&amp;Esraa abdelmoneam</a:t>
            </a:r>
          </a:p>
          <a:p>
            <a:pPr algn="l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Mohamed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Adly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&amp;Mostafa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Elkasas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ar-E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Azza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khames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Shereen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Mohamed</a:t>
            </a:r>
          </a:p>
          <a:p>
            <a:pPr algn="l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Doha Amin &amp;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Faten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Zia</a:t>
            </a:r>
            <a:r>
              <a:rPr lang="ar-E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Ghada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Abobakr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Habiba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Adel</a:t>
            </a:r>
          </a:p>
          <a:p>
            <a:pPr algn="l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 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Gawabri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ar-E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Shereen</a:t>
            </a:r>
            <a:r>
              <a:rPr lang="ar-E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abdelmoneam</a:t>
            </a:r>
            <a:r>
              <a:rPr lang="ar-E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&amp; </a:t>
            </a:r>
            <a:r>
              <a:rPr lang="ar-E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Maha</a:t>
            </a:r>
            <a:r>
              <a:rPr lang="ar-E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Mohammed</a:t>
            </a:r>
            <a:r>
              <a:rPr lang="ar-EG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عنوان فرعي 9">
            <a:extLst>
              <a:ext uri="{FF2B5EF4-FFF2-40B4-BE49-F238E27FC236}">
                <a16:creationId xmlns:a16="http://schemas.microsoft.com/office/drawing/2014/main" id="{30FF5002-F743-CBCB-AB97-DEC8DC7A7A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896536" y="3429000"/>
            <a:ext cx="9482707" cy="89325"/>
          </a:xfrm>
        </p:spPr>
        <p:txBody>
          <a:bodyPr>
            <a:normAutofit fontScale="25000" lnSpcReduction="20000"/>
          </a:bodyPr>
          <a:lstStyle/>
          <a:p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561273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Second generation informatics can be applied in education by using: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1"/>
            <a:ext cx="8139545" cy="4579938"/>
          </a:xfrm>
        </p:spPr>
        <p:txBody>
          <a:bodyPr>
            <a:normAutofit fontScale="92500" lnSpcReduction="10000"/>
          </a:bodyPr>
          <a:lstStyle/>
          <a:p>
            <a:pPr marL="0" marR="0" indent="0" algn="just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kern="100" dirty="0">
              <a:latin typeface="Aptos"/>
              <a:ea typeface="Times New Roman"/>
            </a:endParaRPr>
          </a:p>
          <a:p>
            <a:pPr marL="0" marR="0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latin typeface="Aptos"/>
                <a:ea typeface="Times New Roman"/>
                <a:cs typeface="Arial"/>
              </a:rPr>
              <a:t>a</a:t>
            </a:r>
            <a:r>
              <a:rPr lang="en-US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. Teleconference</a:t>
            </a:r>
          </a:p>
          <a:p>
            <a:pPr marL="0" marR="0" rtl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b. Audio tapes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c. Print media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d</a:t>
            </a:r>
            <a:r>
              <a:rPr lang="en-US" sz="2400" kern="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Audio graphic</a:t>
            </a: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The stem is adequate</a:t>
            </a:r>
            <a:r>
              <a:rPr lang="ar-SA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en-US" sz="2400" kern="1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The correct answer (d. Audio graphic) is correct</a:t>
            </a:r>
            <a:r>
              <a:rPr lang="ar-SA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en-US" sz="2400" kern="1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The distractors are appropriate but arrange the options in a logical or meaningful order. The order can be alphabetical, numerical, or chronological</a:t>
            </a:r>
            <a:r>
              <a:rPr lang="en-US" sz="2400" kern="100" dirty="0">
                <a:latin typeface="Aptos"/>
                <a:ea typeface="Times New Roman"/>
              </a:rPr>
              <a:t>. </a:t>
            </a: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400" kern="100" dirty="0">
              <a:latin typeface="Aptos"/>
              <a:ea typeface="Times New Roman"/>
              <a:cs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62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9600"/>
            <a:ext cx="853440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1958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5760"/>
            <a:ext cx="8610600" cy="100584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Aptos"/>
                <a:ea typeface="Times New Roman"/>
              </a:rPr>
              <a:t>Learners can select a time and place that is suitable to them for using learning resource through</a:t>
            </a:r>
            <a:r>
              <a:rPr lang="ar-SA" sz="3600" b="1" dirty="0">
                <a:latin typeface="Aptos"/>
                <a:ea typeface="Times New Roman"/>
              </a:rPr>
              <a:t>.</a:t>
            </a:r>
            <a:r>
              <a:rPr lang="ar-SA" sz="3600" dirty="0">
                <a:latin typeface="Aptos"/>
                <a:ea typeface="Times New Roman"/>
                <a:cs typeface="Arial"/>
              </a:rPr>
              <a:t>.."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1447800"/>
            <a:ext cx="9296400" cy="5410199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</a:pPr>
            <a:r>
              <a:rPr lang="en-US" sz="2600" dirty="0"/>
              <a:t>A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. Synchronous learning </a:t>
            </a:r>
          </a:p>
          <a:p>
            <a:pPr lvl="0">
              <a:lnSpc>
                <a:spcPct val="110000"/>
              </a:lnSpc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ar-EG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Web-conferencing</a:t>
            </a:r>
            <a:endParaRPr lang="en-US" sz="26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0000"/>
              </a:lnSpc>
            </a:pP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 . 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synchronous learning </a:t>
            </a:r>
            <a:endParaRPr lang="en-US" sz="2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0000"/>
              </a:lnSpc>
            </a:pP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D. Tele –nursing</a:t>
            </a:r>
          </a:p>
          <a:p>
            <a:pPr lvl="0">
              <a:lnSpc>
                <a:spcPct val="110000"/>
              </a:lnSpc>
            </a:pP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stem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is incomplete statement.      </a:t>
            </a:r>
            <a:r>
              <a:rPr 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stem 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generally clear.</a:t>
            </a:r>
          </a:p>
          <a:p>
            <a:pPr lvl="0">
              <a:lnSpc>
                <a:spcPct val="150000"/>
              </a:lnSpc>
            </a:pP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could be slightly more concise (as, "Which learning method allows learners to choose their own time and place?").</a:t>
            </a:r>
          </a:p>
          <a:p>
            <a:pPr lvl="0">
              <a:lnSpc>
                <a:spcPct val="150000"/>
              </a:lnSpc>
            </a:pP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include key words that would clue the student to the correct answer (time and place).</a:t>
            </a:r>
          </a:p>
          <a:p>
            <a:pPr lvl="0">
              <a:lnSpc>
                <a:spcPct val="150000"/>
              </a:lnSpc>
            </a:pPr>
            <a:r>
              <a:rPr lang="ar-EG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stem should not contain extraneous information unless the item is developed for the purpose of identifying significant versus in significant data. </a:t>
            </a:r>
          </a:p>
          <a:p>
            <a:pPr lvl="0">
              <a:lnSpc>
                <a:spcPct val="150000"/>
              </a:lnSpc>
            </a:pPr>
            <a:r>
              <a:rPr lang="ar-EG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Avoid inserting information in the stem for instructional purposes. The goal of testing is to evaluate outcomes of learning, not to teach new information.</a:t>
            </a:r>
          </a:p>
          <a:p>
            <a:pPr lvl="0">
              <a:lnSpc>
                <a:spcPct val="150000"/>
              </a:lnSpc>
            </a:pPr>
            <a:r>
              <a:rPr lang="ar-EG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--</a:t>
            </a:r>
            <a:r>
              <a:rPr lang="en-US" sz="2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If words need to be repeated in each alternative to complete the statement, shift them to the stem. A word or phrase repeated in each alternative does not test students’ knowledge should be included in the stem.</a:t>
            </a:r>
          </a:p>
          <a:p>
            <a:pPr lvl="0">
              <a:lnSpc>
                <a:spcPct val="150000"/>
              </a:lnSpc>
            </a:pP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506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65760"/>
            <a:ext cx="8763000" cy="115824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Aptos"/>
                <a:ea typeface="Times New Roman"/>
              </a:rPr>
              <a:t>Learners can select a time and place that is suitable to them for using learning resource through</a:t>
            </a:r>
            <a:r>
              <a:rPr lang="ar-SA" sz="3600" b="1" dirty="0">
                <a:latin typeface="Aptos"/>
                <a:ea typeface="Times New Roman"/>
              </a:rPr>
              <a:t>.</a:t>
            </a:r>
            <a:r>
              <a:rPr lang="ar-SA" sz="3600" dirty="0">
                <a:latin typeface="Aptos"/>
                <a:ea typeface="Times New Roman"/>
                <a:cs typeface="Arial"/>
              </a:rPr>
              <a:t>.."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1"/>
            <a:ext cx="9144000" cy="5105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/>
              <a:t>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 Synchronous learning </a:t>
            </a:r>
          </a:p>
          <a:p>
            <a:pPr lvl="0">
              <a:lnSpc>
                <a:spcPct val="100000"/>
              </a:lnSpc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Web –conferencing </a:t>
            </a:r>
            <a:endParaRPr lang="en-US" sz="1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00000"/>
              </a:lnSpc>
            </a:pPr>
            <a:r>
              <a:rPr lang="en-US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synchronous learning </a:t>
            </a:r>
            <a:endParaRPr lang="en-U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00000"/>
              </a:lnSpc>
            </a:pP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D. Tele –nursing</a:t>
            </a:r>
          </a:p>
          <a:p>
            <a:pPr lvl="0">
              <a:lnSpc>
                <a:spcPct val="100000"/>
              </a:lnSpc>
            </a:pP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Alternatives: </a:t>
            </a: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alternatives are similar in length and complexity. They sample the same domain (types of learning).</a:t>
            </a:r>
          </a:p>
          <a:p>
            <a:pPr lvl="0">
              <a:lnSpc>
                <a:spcPct val="100000"/>
              </a:lnSpc>
            </a:pP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Opposite Responses: There are direct opposite responses (synchronous and asynchronous). </a:t>
            </a:r>
          </a:p>
          <a:p>
            <a:pPr lvl="0">
              <a:lnSpc>
                <a:spcPct val="100000"/>
              </a:lnSpc>
            </a:pP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Numbers/Numerical Values: Not applicable. Placement: Each option is on a separate line.</a:t>
            </a:r>
          </a:p>
          <a:p>
            <a:pPr lvl="0">
              <a:lnSpc>
                <a:spcPct val="100000"/>
              </a:lnSpc>
            </a:pP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Correct Answer</a:t>
            </a: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There is one clear correct answer c.</a:t>
            </a:r>
          </a:p>
          <a:p>
            <a:pPr lvl="0">
              <a:lnSpc>
                <a:spcPct val="100000"/>
              </a:lnSpc>
            </a:pPr>
            <a:r>
              <a:rPr lang="en-US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Distractors</a:t>
            </a: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The distractors are grammatically consistent and similar in length/complexity. They sample the same content area.</a:t>
            </a:r>
          </a:p>
          <a:p>
            <a:pPr lvl="0">
              <a:lnSpc>
                <a:spcPct val="100000"/>
              </a:lnSpc>
            </a:pPr>
            <a:r>
              <a:rPr lang="en-US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"All of the above" / "None of the above": Not used. Terms like "always," "never": Not used. Essentially the Same Distractors: The distractors are distinct</a:t>
            </a:r>
          </a:p>
          <a:p>
            <a:pPr lvl="0">
              <a:lnSpc>
                <a:spcPct val="100000"/>
              </a:lnSpc>
            </a:pPr>
            <a:endParaRPr lang="en-U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endParaRPr lang="en-US" sz="18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820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Low"/>
            <a:r>
              <a:rPr lang="en-US" sz="2400" b="1" kern="100" dirty="0">
                <a:latin typeface="Aptos"/>
                <a:ea typeface="Times New Roman"/>
              </a:rPr>
              <a:t>The procedures that determine how and where data are accessed and the permissions users have when accessing a network refers to</a:t>
            </a:r>
            <a:r>
              <a:rPr lang="ar-SA" sz="2400" b="1" kern="100" dirty="0">
                <a:latin typeface="Aptos"/>
                <a:ea typeface="Times New Roman"/>
              </a:rPr>
              <a:t>..."</a:t>
            </a:r>
            <a:br>
              <a:rPr lang="en-US" sz="2800" b="1" kern="100" dirty="0">
                <a:latin typeface="Aptos"/>
                <a:ea typeface="Times New Roman"/>
              </a:rPr>
            </a:b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029200"/>
          </a:xfrm>
        </p:spPr>
        <p:txBody>
          <a:bodyPr>
            <a:normAutofit fontScale="85000" lnSpcReduction="20000"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A. Information security </a:t>
            </a: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B. application </a:t>
            </a:r>
            <a:r>
              <a:rPr lang="en-US" sz="2400" kern="1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security</a:t>
            </a:r>
            <a:endParaRPr lang="en-US" sz="2400" kern="1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C. operational </a:t>
            </a:r>
            <a:r>
              <a:rPr lang="en-US" sz="2400" kern="1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security</a:t>
            </a:r>
            <a:endParaRPr lang="en-US" sz="2400" kern="1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lvl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C</a:t>
            </a:r>
            <a:r>
              <a:rPr lang="en-US" sz="2400" kern="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Network security</a:t>
            </a:r>
          </a:p>
          <a:p>
            <a:pPr marL="0" lvl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400" kern="100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lvl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stem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incomplete statement.      The stem is generally clear.</a:t>
            </a:r>
            <a:endParaRPr lang="en-US" sz="2400" kern="100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lvl="0" indent="0" algn="justLow" defTabSz="914400">
              <a:lnSpc>
                <a:spcPct val="150000"/>
              </a:lnSpc>
              <a:spcBef>
                <a:spcPct val="20000"/>
              </a:spcBef>
              <a:buNone/>
            </a:pPr>
            <a:r>
              <a:rPr lang="ar-SA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r>
              <a:rPr lang="en-US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The stem is clear but it  describes </a:t>
            </a:r>
            <a:r>
              <a:rPr lang="en-US" sz="2400" b="1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network security</a:t>
            </a:r>
            <a:r>
              <a:rPr lang="en-US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, the stem shouldn’t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include key words that would clue the student to the correct answer. </a:t>
            </a:r>
          </a:p>
          <a:p>
            <a:pPr marL="0" lvl="0" indent="0" algn="justLow" defTabSz="914400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stem should not contain extraneous information unless the item is developed for the purpose of identifying significant versus in significant data. </a:t>
            </a:r>
          </a:p>
          <a:p>
            <a:pPr marL="0" lvl="0" indent="0" algn="justLow" defTabSz="914400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Avoid inserting information in the stem for instructional purposes. The goal of testing is to evaluate outcomes of learning, not to teach new information.</a:t>
            </a:r>
          </a:p>
          <a:p>
            <a:pPr marL="0" lvl="0" indent="0" algn="justLow" defTabSz="914400">
              <a:lnSpc>
                <a:spcPct val="150000"/>
              </a:lnSpc>
              <a:spcBef>
                <a:spcPct val="20000"/>
              </a:spcBef>
              <a:buNone/>
            </a:pPr>
            <a:endParaRPr lang="en-US" sz="2400" dirty="0">
              <a:latin typeface="Times New Roman" pitchFamily="18" charset="0"/>
              <a:cs typeface="+mj-cs"/>
            </a:endParaRPr>
          </a:p>
          <a:p>
            <a:pPr marL="0" lvl="0" indent="0" algn="justLow" defTabSz="914400">
              <a:lnSpc>
                <a:spcPct val="150000"/>
              </a:lnSpc>
              <a:spcBef>
                <a:spcPct val="20000"/>
              </a:spcBef>
              <a:buNone/>
            </a:pPr>
            <a:endParaRPr lang="en-US" sz="2400" dirty="0">
              <a:latin typeface="Times New Roman" pitchFamily="18" charset="0"/>
              <a:cs typeface="+mj-cs"/>
            </a:endParaRPr>
          </a:p>
          <a:p>
            <a:pPr lvl="0" algn="justLow" defTabSz="914400">
              <a:lnSpc>
                <a:spcPct val="200000"/>
              </a:lnSpc>
              <a:spcBef>
                <a:spcPct val="20000"/>
              </a:spcBef>
              <a:buFontTx/>
              <a:buChar char="-"/>
            </a:pPr>
            <a:endParaRPr lang="en-US" sz="2500" dirty="0">
              <a:latin typeface="Times New Roman" pitchFamily="18" charset="0"/>
              <a:cs typeface="+mj-cs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400" kern="100" dirty="0">
              <a:effectLst/>
              <a:latin typeface="Aptos"/>
              <a:ea typeface="Times New Roman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840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Low"/>
            <a:r>
              <a:rPr lang="en-US" sz="2400" b="1" kern="100" dirty="0">
                <a:latin typeface="Aptos"/>
                <a:ea typeface="Times New Roman"/>
              </a:rPr>
              <a:t>The procedures that determine how and where data are accessed and the permissions users have when accessing a network refers to</a:t>
            </a:r>
            <a:r>
              <a:rPr lang="ar-SA" sz="2400" b="1" kern="100" dirty="0">
                <a:latin typeface="Aptos"/>
                <a:ea typeface="Times New Roman"/>
              </a:rPr>
              <a:t>..."</a:t>
            </a:r>
            <a:br>
              <a:rPr lang="en-US" sz="2800" b="1" kern="100" dirty="0">
                <a:latin typeface="Aptos"/>
                <a:ea typeface="Times New Roman"/>
              </a:rPr>
            </a:b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5410200"/>
          </a:xfrm>
        </p:spPr>
        <p:txBody>
          <a:bodyPr>
            <a:normAutofit fontScale="32500" lnSpcReduction="20000"/>
          </a:bodyPr>
          <a:lstStyle/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9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A. Information security </a:t>
            </a: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9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B. application </a:t>
            </a:r>
            <a:r>
              <a:rPr lang="en-US" sz="4900" kern="1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security</a:t>
            </a:r>
            <a:endParaRPr lang="en-US" sz="4900" kern="1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9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C. operational </a:t>
            </a:r>
            <a:r>
              <a:rPr lang="en-US" sz="4900" kern="1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security</a:t>
            </a:r>
            <a:endParaRPr lang="en-US" sz="4900" kern="1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9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d</a:t>
            </a:r>
            <a:r>
              <a:rPr lang="en-US" sz="4900" kern="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Network security</a:t>
            </a:r>
          </a:p>
          <a:p>
            <a:pPr marL="0" lvl="0" indent="0" algn="justLow" defTabSz="914400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If words need to be repeated in each alternative to complete the statement, shift them to the stem.</a:t>
            </a:r>
            <a:r>
              <a:rPr lang="en-US" sz="4900" b="1" dirty="0">
                <a:latin typeface="Times New Roman" pitchFamily="18" charset="0"/>
                <a:cs typeface="Times New Roman" pitchFamily="18" charset="0"/>
              </a:rPr>
              <a:t> Security</a:t>
            </a: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 algn="justLow" defTabSz="914400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sz="4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Alternatives</a:t>
            </a: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:  Similar in length and complexity, sample the same domain (types of security).</a:t>
            </a:r>
          </a:p>
          <a:p>
            <a:pPr marL="0" lvl="0" indent="0" algn="justLow" defTabSz="914400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49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Opposite Responses: No direct opposites.</a:t>
            </a:r>
          </a:p>
          <a:p>
            <a:pPr marL="0" lvl="0" indent="0" algn="justLow" defTabSz="914400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49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 Numbers/Numerical Values: Not applicable.</a:t>
            </a:r>
          </a:p>
          <a:p>
            <a:pPr marL="0" lvl="0" indent="0" algn="justLow" defTabSz="914400">
              <a:lnSpc>
                <a:spcPct val="150000"/>
              </a:lnSpc>
              <a:spcBef>
                <a:spcPct val="20000"/>
              </a:spcBef>
              <a:buNone/>
            </a:pPr>
            <a:r>
              <a:rPr lang="ar-EG" sz="49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Placement: Each option is on a separate line.</a:t>
            </a:r>
          </a:p>
          <a:p>
            <a:pPr marL="0" lvl="0" indent="0" algn="justLow" defTabSz="914400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49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Correct Answer</a:t>
            </a: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: One clear correct answer (d).</a:t>
            </a:r>
          </a:p>
          <a:p>
            <a:pPr marL="0" lvl="0" indent="0" algn="justLow" defTabSz="914400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49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Distractors: </a:t>
            </a: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Grammatically consistent, similar in length/complexity, sample the same content area.</a:t>
            </a:r>
          </a:p>
          <a:p>
            <a:pPr marL="0" lvl="0" indent="0" algn="justLow" defTabSz="914400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49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 "All of the above" / "None of the above": Not used.</a:t>
            </a:r>
          </a:p>
          <a:p>
            <a:pPr marL="0" lvl="0" indent="0" algn="justLow" defTabSz="914400">
              <a:lnSpc>
                <a:spcPct val="150000"/>
              </a:lnSpc>
              <a:spcBef>
                <a:spcPct val="20000"/>
              </a:spcBef>
              <a:buNone/>
            </a:pPr>
            <a:r>
              <a:rPr lang="ar-EG" sz="49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Terms like "always," "never": Not used.</a:t>
            </a:r>
          </a:p>
          <a:p>
            <a:pPr marL="0" lvl="0" indent="0" algn="justLow" defTabSz="914400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49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900" dirty="0">
                <a:latin typeface="Times New Roman" pitchFamily="18" charset="0"/>
                <a:cs typeface="Times New Roman" pitchFamily="18" charset="0"/>
              </a:rPr>
              <a:t> Essentially the Same Distractors: The distractors are distinct</a:t>
            </a:r>
          </a:p>
          <a:p>
            <a:pPr marL="0" lvl="0" indent="0" algn="justLow" defTabSz="914400">
              <a:lnSpc>
                <a:spcPct val="150000"/>
              </a:lnSpc>
              <a:spcBef>
                <a:spcPct val="20000"/>
              </a:spcBef>
              <a:buNone/>
            </a:pPr>
            <a:r>
              <a:rPr lang="en-US" sz="2500" dirty="0">
                <a:latin typeface="Times New Roman" pitchFamily="18" charset="0"/>
                <a:cs typeface="+mj-cs"/>
              </a:rPr>
              <a:t>  </a:t>
            </a:r>
          </a:p>
          <a:p>
            <a:pPr lvl="0" algn="justLow" defTabSz="914400">
              <a:lnSpc>
                <a:spcPct val="200000"/>
              </a:lnSpc>
              <a:spcBef>
                <a:spcPct val="20000"/>
              </a:spcBef>
              <a:buFontTx/>
              <a:buChar char="-"/>
            </a:pPr>
            <a:endParaRPr lang="en-US" sz="2500" dirty="0">
              <a:latin typeface="Times New Roman" pitchFamily="18" charset="0"/>
              <a:cs typeface="+mj-cs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400" kern="100" dirty="0">
              <a:effectLst/>
              <a:latin typeface="Aptos"/>
              <a:ea typeface="Times New Roman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143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Good example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BEST method for measuring reliability of a questionnaire when items are at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Likert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type scale is: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A. Test retest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B. Parallel forms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Cronbach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Alpha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D. Inter-rater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064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kern="100" dirty="0">
                <a:latin typeface="Aptos"/>
                <a:ea typeface="Times New Roman"/>
              </a:rPr>
              <a:t>When the system gives advice automatically under certain conditions in clinical decision support, this reflects which of the following modes</a:t>
            </a:r>
            <a:r>
              <a:rPr lang="ar-SA" sz="2400" b="1" kern="100" dirty="0">
                <a:latin typeface="Aptos"/>
                <a:ea typeface="Times New Roman"/>
              </a:rPr>
              <a:t>:"</a:t>
            </a:r>
            <a:br>
              <a:rPr lang="en-US" sz="2400" b="1" kern="100" dirty="0">
                <a:latin typeface="Aptos"/>
                <a:ea typeface="Times New Roman"/>
              </a:rPr>
            </a:br>
            <a:endParaRPr lang="en-US" sz="2400" b="1" kern="100" dirty="0">
              <a:latin typeface="Aptos"/>
              <a:ea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algn="justLow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Critique</a:t>
            </a:r>
            <a:r>
              <a:rPr lang="ar-SA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  <a:endParaRPr lang="en-US" sz="2400" kern="1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algn="justLow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A. System role</a:t>
            </a:r>
          </a:p>
          <a:p>
            <a:pPr marL="0" algn="justLow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b. Active role</a:t>
            </a:r>
          </a:p>
          <a:p>
            <a:pPr marL="0" algn="justLow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c. Passive role </a:t>
            </a:r>
          </a:p>
          <a:p>
            <a:pPr marL="0" algn="justLow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Alerts role</a:t>
            </a:r>
          </a:p>
          <a:p>
            <a:pPr marL="0" algn="justLow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400" kern="1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algn="justLow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The stem is clear and well-phrased</a:t>
            </a:r>
            <a:r>
              <a:rPr lang="ar-SA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en-US" sz="2400" kern="1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algn="justLow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The distractors are appropriate, but If words need to be repeated in each alternative to complete the statement, shift them to the stem. </a:t>
            </a:r>
            <a:r>
              <a:rPr lang="en-US" sz="2400" b="1" kern="100" dirty="0">
                <a:latin typeface="Times New Roman" pitchFamily="18" charset="0"/>
                <a:ea typeface="Times New Roman"/>
                <a:cs typeface="Times New Roman" pitchFamily="18" charset="0"/>
              </a:rPr>
              <a:t>Role</a:t>
            </a:r>
          </a:p>
          <a:p>
            <a:pPr marL="0" algn="justLow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400" b="1" kern="100" dirty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0" algn="just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400" kern="100" dirty="0">
              <a:latin typeface="Aptos"/>
              <a:ea typeface="Times New Roman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287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Students and teachers can connect the experts and go through a variety of formats, such as chat rooms through....."</a:t>
            </a:r>
            <a:br>
              <a:rPr lang="en-US" sz="2800" b="1" dirty="0">
                <a:latin typeface="Times New Roman" pitchFamily="18" charset="0"/>
                <a:cs typeface="Times New Roman" pitchFamily="18" charset="0"/>
              </a:rPr>
            </a:br>
            <a:br>
              <a:rPr lang="en-US" sz="2700" b="1" dirty="0">
                <a:latin typeface="Times New Roman" pitchFamily="18" charset="0"/>
                <a:cs typeface="Times New Roman" pitchFamily="18" charset="0"/>
              </a:rPr>
            </a:br>
            <a:endParaRPr lang="en-US" sz="27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15745" cy="4732339"/>
          </a:xfrm>
        </p:spPr>
        <p:txBody>
          <a:bodyPr>
            <a:normAutofit fontScale="62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Critique:</a:t>
            </a:r>
          </a:p>
          <a:p>
            <a:pPr algn="justLow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A. Online conferencing</a:t>
            </a:r>
          </a:p>
          <a:p>
            <a:pPr algn="justLow"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B. Video conferencing</a:t>
            </a:r>
          </a:p>
          <a:p>
            <a:pPr algn="justLow"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C. Web quest </a:t>
            </a:r>
          </a:p>
          <a:p>
            <a:pPr algn="justLow"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D. Virtual library</a:t>
            </a:r>
          </a:p>
          <a:p>
            <a:pPr algn="justLow"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 correct answer (a. Online conferencing) is correct. Although Video conferencing is also a form of online conferencing, online conferencing is a more general term.</a:t>
            </a: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Therefor, review the alternatives carefully to ensure that there is only one correct response</a:t>
            </a:r>
            <a:r>
              <a:rPr lang="en-US" sz="2800" dirty="0">
                <a:solidFill>
                  <a:prstClr val="black"/>
                </a:solidFill>
              </a:rPr>
              <a:t>.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justLow"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* The term "Web quest" and "Virtual Library" are good distractors.</a:t>
            </a:r>
          </a:p>
          <a:p>
            <a:pPr algn="justLow"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230855"/>
      </p:ext>
    </p:extLst>
  </p:cSld>
  <p:clrMapOvr>
    <a:masterClrMapping/>
  </p:clrMapOvr>
</p:sld>
</file>

<file path=ppt/theme/theme1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16141</TotalTime>
  <Words>962</Words>
  <Application>Microsoft Office PowerPoint</Application>
  <PresentationFormat>عرض على الشاشة (4:3)</PresentationFormat>
  <Paragraphs>106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10</vt:i4>
      </vt:variant>
    </vt:vector>
  </HeadingPairs>
  <TitlesOfParts>
    <vt:vector size="12" baseType="lpstr">
      <vt:lpstr>1_HDOfficeLightV0</vt:lpstr>
      <vt:lpstr>2_HDOfficeLightV0</vt:lpstr>
      <vt:lpstr>Application of MCQ</vt:lpstr>
      <vt:lpstr>عرض تقديمي في PowerPoint</vt:lpstr>
      <vt:lpstr>Learners can select a time and place that is suitable to them for using learning resource through..."</vt:lpstr>
      <vt:lpstr>Learners can select a time and place that is suitable to them for using learning resource through..."</vt:lpstr>
      <vt:lpstr>The procedures that determine how and where data are accessed and the permissions users have when accessing a network refers to..." </vt:lpstr>
      <vt:lpstr>The procedures that determine how and where data are accessed and the permissions users have when accessing a network refers to..." </vt:lpstr>
      <vt:lpstr>Good example </vt:lpstr>
      <vt:lpstr>When the system gives advice automatically under certain conditions in clinical decision support, this reflects which of the following modes:" </vt:lpstr>
      <vt:lpstr>Students and teachers can connect the experts and go through a variety of formats, such as chat rooms through....."  </vt:lpstr>
      <vt:lpstr>Second generation informatics can be applied in education by using: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for classroom testing</dc:title>
  <dc:creator>Rady</dc:creator>
  <cp:lastModifiedBy>شيماء عوض</cp:lastModifiedBy>
  <cp:revision>508</cp:revision>
  <dcterms:created xsi:type="dcterms:W3CDTF">2006-08-16T00:00:00Z</dcterms:created>
  <dcterms:modified xsi:type="dcterms:W3CDTF">2025-03-12T23:34:04Z</dcterms:modified>
</cp:coreProperties>
</file>